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289" r:id="rId3"/>
    <p:sldId id="265" r:id="rId4"/>
    <p:sldId id="290" r:id="rId5"/>
    <p:sldId id="274" r:id="rId6"/>
    <p:sldId id="287" r:id="rId7"/>
    <p:sldId id="291" r:id="rId8"/>
    <p:sldId id="292" r:id="rId9"/>
    <p:sldId id="281" r:id="rId10"/>
    <p:sldId id="293" r:id="rId11"/>
    <p:sldId id="294" r:id="rId12"/>
    <p:sldId id="295" r:id="rId13"/>
    <p:sldId id="277" r:id="rId14"/>
    <p:sldId id="296" r:id="rId15"/>
    <p:sldId id="263" r:id="rId16"/>
    <p:sldId id="258" r:id="rId17"/>
    <p:sldId id="297" r:id="rId18"/>
    <p:sldId id="298" r:id="rId19"/>
    <p:sldId id="286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50000"/>
  </p:normalViewPr>
  <p:slideViewPr>
    <p:cSldViewPr>
      <p:cViewPr>
        <p:scale>
          <a:sx n="50" d="100"/>
          <a:sy n="50" d="100"/>
        </p:scale>
        <p:origin x="6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Customer expectations</a:t>
            </a:r>
          </a:p>
          <a:p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Customer expectations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vary within a sector (</a:t>
            </a:r>
            <a:r>
              <a:rPr lang="en-CA" sz="2000" dirty="0" err="1" smtClean="0"/>
              <a:t>e.g</a:t>
            </a:r>
            <a:r>
              <a:rPr lang="en-CA" sz="2000" dirty="0" smtClean="0"/>
              <a:t> </a:t>
            </a:r>
            <a:r>
              <a:rPr lang="en-CA" sz="2000" dirty="0" err="1" smtClean="0"/>
              <a:t>EasyJet</a:t>
            </a:r>
            <a:r>
              <a:rPr lang="en-CA" sz="2000" dirty="0" smtClean="0"/>
              <a:t> vs. Singapore Airlines)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change over time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CA" sz="2000" dirty="0" smtClean="0"/>
              <a:t>Three levels of expected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Desired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Adequate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Predicted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The Zone of Tolerance falls between desired and adequate service </a:t>
            </a:r>
          </a:p>
          <a:p>
            <a:pPr lvl="1"/>
            <a:r>
              <a:rPr lang="en-CA" sz="2000" dirty="0" smtClean="0"/>
              <a:t> </a:t>
            </a:r>
            <a:endParaRPr lang="en-US" sz="2000" dirty="0" smtClean="0"/>
          </a:p>
          <a:p>
            <a:r>
              <a:rPr lang="en-CA" sz="2000" dirty="0" smtClean="0"/>
              <a:t> </a:t>
            </a:r>
            <a:endParaRPr lang="en-US" sz="2000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48149" y="4532293"/>
            <a:ext cx="5514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Understanding the consumer </a:t>
            </a:r>
          </a:p>
          <a:p>
            <a:endParaRPr lang="en-US" sz="2800" b="1" kern="1200" dirty="0" smtClean="0">
              <a:solidFill>
                <a:schemeClr val="tx1"/>
              </a:solidFill>
              <a:effectLst/>
              <a:latin typeface="Tahoma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3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362700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1219200"/>
            <a:ext cx="5408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Understanding the consumer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296616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1586420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Consistency in customer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Delivering a consistent and distinctive customer experience is critical</a:t>
            </a:r>
          </a:p>
          <a:p>
            <a:pPr lvl="1"/>
            <a:r>
              <a:rPr lang="en-CA" sz="2000" dirty="0" smtClean="0"/>
              <a:t> </a:t>
            </a:r>
            <a:endParaRPr lang="en-US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Retail pioneer Gordon Selfridge encouraged staff to delight customers the ‘Selfridges Way’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He coined the phrase ‘the customer is always right’</a:t>
            </a:r>
            <a:r>
              <a:rPr lang="en-CA" sz="2000" dirty="0" smtClean="0"/>
              <a:t> </a:t>
            </a:r>
          </a:p>
          <a:p>
            <a:pPr marL="350838"/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7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r>
              <a:rPr lang="en-US" dirty="0"/>
              <a:t>Snapshot: </a:t>
            </a:r>
            <a:r>
              <a:rPr lang="en-US" sz="2800" dirty="0" smtClean="0"/>
              <a:t>Cruise </a:t>
            </a:r>
            <a:r>
              <a:rPr lang="en-US" sz="2800" dirty="0"/>
              <a:t>industry responding to changing consumer tastes </a:t>
            </a:r>
            <a:endParaRPr lang="en-US" sz="2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Cruise </a:t>
            </a:r>
            <a:r>
              <a:rPr lang="en-US" dirty="0"/>
              <a:t>companies continue to innovate in order to respond to changing consumer </a:t>
            </a:r>
            <a:r>
              <a:rPr lang="en-US" dirty="0" smtClean="0"/>
              <a:t>tastes </a:t>
            </a:r>
          </a:p>
          <a:p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Innovations include go-kart tracks </a:t>
            </a:r>
            <a:r>
              <a:rPr lang="en-US" dirty="0"/>
              <a:t>with hovercraft bumper cars, </a:t>
            </a:r>
            <a:r>
              <a:rPr lang="en-US" dirty="0" smtClean="0"/>
              <a:t>open-air </a:t>
            </a:r>
            <a:r>
              <a:rPr lang="en-US" dirty="0"/>
              <a:t>laser-tag </a:t>
            </a:r>
            <a:r>
              <a:rPr lang="en-US" dirty="0" smtClean="0"/>
              <a:t>courses, </a:t>
            </a:r>
            <a:r>
              <a:rPr lang="en-US" dirty="0"/>
              <a:t>Oculus virtual-reality experiences. </a:t>
            </a:r>
            <a:r>
              <a:rPr lang="en-US" dirty="0" smtClean="0"/>
              <a:t>‘</a:t>
            </a:r>
            <a:r>
              <a:rPr lang="en-US" dirty="0"/>
              <a:t>pedal-powered aerial </a:t>
            </a:r>
            <a:r>
              <a:rPr lang="en-US" dirty="0" smtClean="0"/>
              <a:t>attractions and zip-lines </a:t>
            </a:r>
            <a:r>
              <a:rPr lang="en-US" dirty="0"/>
              <a:t>at </a:t>
            </a:r>
            <a:r>
              <a:rPr lang="en-US" dirty="0" smtClean="0"/>
              <a:t>sea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Also they are </a:t>
            </a:r>
            <a:r>
              <a:rPr lang="en-US" dirty="0"/>
              <a:t>not afraid to introduce new technologies </a:t>
            </a:r>
            <a:r>
              <a:rPr lang="en-US" dirty="0" smtClean="0"/>
              <a:t>– e.g. Royal Caribbean’s Bionic Bar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Other cruises are </a:t>
            </a:r>
            <a:r>
              <a:rPr lang="en-US" dirty="0" smtClean="0"/>
              <a:t>offering </a:t>
            </a:r>
            <a:r>
              <a:rPr lang="en-US" dirty="0"/>
              <a:t>more themed entertainment to appeal to </a:t>
            </a:r>
            <a:r>
              <a:rPr lang="en-US" dirty="0" smtClean="0"/>
              <a:t>specific </a:t>
            </a:r>
            <a:r>
              <a:rPr lang="en-US" dirty="0"/>
              <a:t>segments of the market.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Finally, cruise companies are becoming more creative with the destinations they chose to sail to.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24400"/>
            <a:ext cx="5676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97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Importance </a:t>
            </a:r>
            <a:r>
              <a:rPr lang="en-CA" dirty="0"/>
              <a:t>of </a:t>
            </a:r>
            <a:r>
              <a:rPr lang="en-CA" dirty="0" smtClean="0"/>
              <a:t>emotions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4343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Provides </a:t>
            </a:r>
            <a:r>
              <a:rPr lang="en-US" sz="2000" dirty="0" smtClean="0"/>
              <a:t>opportunity </a:t>
            </a:r>
            <a:r>
              <a:rPr lang="en-US" sz="2000" dirty="0"/>
              <a:t>for differentiation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Consumers often </a:t>
            </a:r>
            <a:r>
              <a:rPr lang="en-US" sz="2000" dirty="0"/>
              <a:t>highly emotional and intuitive in </a:t>
            </a:r>
            <a:r>
              <a:rPr lang="en-US" sz="2000" dirty="0" smtClean="0"/>
              <a:t>behaviors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employees have a key influence on customers’ emotions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Consumption emotions have an impact on behavioral intentions such as word of mouth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Emotions will also influence customer loyalty as the brand-infused causal loyalty model shows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657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70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/>
          <a:p>
            <a:pPr algn="ctr"/>
            <a:r>
              <a:rPr lang="en-US" dirty="0"/>
              <a:t>Brand-infused causal loyalty model </a:t>
            </a:r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37" name="Picture 1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2"/>
          <a:stretch/>
        </p:blipFill>
        <p:spPr bwMode="auto">
          <a:xfrm>
            <a:off x="1371600" y="1295400"/>
            <a:ext cx="7508875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8077200" cy="1219200"/>
          </a:xfrm>
        </p:spPr>
        <p:txBody>
          <a:bodyPr/>
          <a:lstStyle/>
          <a:p>
            <a:pPr algn="ctr"/>
            <a:r>
              <a:rPr lang="en-US" dirty="0" smtClean="0"/>
              <a:t>Rational versus emotional motivations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4589" y="990600"/>
            <a:ext cx="76446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Crosby and Johnson (2007) found that the impact of emotional motivation on loyalty outweighed rational motivation by a ratio of about 5 to 3.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 </a:t>
            </a:r>
            <a:r>
              <a:rPr lang="en-CA" sz="2000" dirty="0"/>
              <a:t>E</a:t>
            </a:r>
            <a:r>
              <a:rPr lang="en-US" sz="2000" dirty="0" smtClean="0"/>
              <a:t>motional </a:t>
            </a:r>
            <a:r>
              <a:rPr lang="en-US" sz="2000" dirty="0"/>
              <a:t>motivation </a:t>
            </a:r>
            <a:r>
              <a:rPr lang="en-US" sz="2000" dirty="0" smtClean="0"/>
              <a:t> also had a very strong influence on loyalty in business-to-business (B2B) markets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Findings suggest that building emotional bonds with customers is very important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14800"/>
            <a:ext cx="472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24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Impact of rational and emotional motivation </a:t>
            </a:r>
            <a:r>
              <a:rPr lang="en-US" dirty="0" smtClean="0"/>
              <a:t>across </a:t>
            </a:r>
            <a:r>
              <a:rPr lang="en-US" dirty="0"/>
              <a:t>regions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10885"/>
          <a:stretch/>
        </p:blipFill>
        <p:spPr bwMode="auto">
          <a:xfrm>
            <a:off x="1219200" y="1295400"/>
            <a:ext cx="7467600" cy="53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8379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0999"/>
            <a:ext cx="8229600" cy="685800"/>
          </a:xfrm>
        </p:spPr>
        <p:txBody>
          <a:bodyPr/>
          <a:lstStyle/>
          <a:p>
            <a:pPr algn="ctr"/>
            <a:r>
              <a:rPr lang="en-US" dirty="0"/>
              <a:t>Impact of rational and emotional motivation on </a:t>
            </a:r>
            <a:r>
              <a:rPr lang="en-US" dirty="0" smtClean="0"/>
              <a:t>B2C and B2B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066799"/>
            <a:ext cx="7272020" cy="554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73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ovemarks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38200"/>
            <a:ext cx="7239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Roberts (2004) suggest that to connect emotionally with consumers, brands need to evolve into ‘</a:t>
            </a:r>
            <a:r>
              <a:rPr lang="en-CA" dirty="0" err="1" smtClean="0"/>
              <a:t>Lovemarks</a:t>
            </a:r>
            <a:r>
              <a:rPr lang="en-CA" dirty="0" smtClean="0"/>
              <a:t>’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00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53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/>
              <a:t>Understanding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cross-cultural </a:t>
            </a:r>
            <a:r>
              <a:rPr lang="en-US" dirty="0"/>
              <a:t>differences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447800"/>
            <a:ext cx="72390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i="1" dirty="0" smtClean="0"/>
              <a:t>Human </a:t>
            </a:r>
            <a:r>
              <a:rPr lang="en-CA" i="1" dirty="0"/>
              <a:t>culture is generally defined as </a:t>
            </a:r>
            <a:r>
              <a:rPr lang="en-CA" i="1" dirty="0" smtClean="0"/>
              <a:t>the meaning </a:t>
            </a:r>
            <a:r>
              <a:rPr lang="en-CA" i="1" dirty="0"/>
              <a:t>and information system shared by a group and transmitted across generations</a:t>
            </a:r>
            <a:endParaRPr lang="en-US" i="1" dirty="0"/>
          </a:p>
          <a:p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Many psychologists (like </a:t>
            </a:r>
            <a:r>
              <a:rPr lang="en-CA" dirty="0" err="1" smtClean="0"/>
              <a:t>Hofstede</a:t>
            </a:r>
            <a:r>
              <a:rPr lang="en-CA" dirty="0" smtClean="0"/>
              <a:t> and </a:t>
            </a:r>
            <a:r>
              <a:rPr lang="en-CA" dirty="0" err="1" smtClean="0"/>
              <a:t>Triandis</a:t>
            </a:r>
            <a:r>
              <a:rPr lang="en-CA" dirty="0" smtClean="0"/>
              <a:t>) have sought to understand </a:t>
            </a:r>
            <a:r>
              <a:rPr lang="en-CA" dirty="0"/>
              <a:t>cultural variability </a:t>
            </a:r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Markus &amp; </a:t>
            </a:r>
            <a:r>
              <a:rPr lang="en-CA" dirty="0" err="1" smtClean="0"/>
              <a:t>Kitayama</a:t>
            </a:r>
            <a:r>
              <a:rPr lang="en-CA" dirty="0" smtClean="0"/>
              <a:t> for example suggest that Americans and Western Europeans are more independent than Asians, Africans and Southern Europeans who are more interdependent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 the tourism &amp; hospitality sector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Asians differ from Europeans and North Americans in their attitudes towards 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Americans are more satisfied than Asians if employees display  ingratiation techniques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Africans are less likely than British customers to complain and switch services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323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84" y="381000"/>
            <a:ext cx="8234516" cy="609600"/>
          </a:xfrm>
        </p:spPr>
        <p:txBody>
          <a:bodyPr/>
          <a:lstStyle/>
          <a:p>
            <a:pPr algn="ctr"/>
            <a:r>
              <a:rPr lang="en-CA" dirty="0"/>
              <a:t>Global trends in consumer </a:t>
            </a:r>
            <a:r>
              <a:rPr lang="en-CA" dirty="0" smtClean="0"/>
              <a:t>behavior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244" y="1295400"/>
            <a:ext cx="7804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en-CA" dirty="0" smtClean="0"/>
              <a:t>Experiences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Services as stage, goods as props, to create memorable event</a:t>
            </a:r>
            <a:endParaRPr lang="en-US" sz="1600" dirty="0" smtClean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Ethical </a:t>
            </a:r>
            <a:r>
              <a:rPr lang="en-CA" dirty="0"/>
              <a:t>Products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Responsible </a:t>
            </a:r>
            <a:r>
              <a:rPr lang="en-CA" dirty="0"/>
              <a:t>tourism </a:t>
            </a:r>
            <a:r>
              <a:rPr lang="en-CA" dirty="0" smtClean="0"/>
              <a:t>as </a:t>
            </a:r>
            <a:r>
              <a:rPr lang="en-CA" dirty="0"/>
              <a:t>a significant trend </a:t>
            </a:r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Health-Consciousness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Influence </a:t>
            </a:r>
            <a:r>
              <a:rPr lang="en-CA" dirty="0"/>
              <a:t>of the baby boomers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Customization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Personalized </a:t>
            </a:r>
            <a:r>
              <a:rPr lang="en-CA" dirty="0"/>
              <a:t>vacations 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Convenience </a:t>
            </a:r>
            <a:r>
              <a:rPr lang="en-CA" dirty="0"/>
              <a:t>and Speed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Quality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Differentiate </a:t>
            </a:r>
            <a:r>
              <a:rPr lang="en-CA" dirty="0" smtClean="0"/>
              <a:t>services, </a:t>
            </a:r>
            <a:r>
              <a:rPr lang="en-CA" dirty="0"/>
              <a:t>products and </a:t>
            </a:r>
            <a:r>
              <a:rPr lang="en-CA" dirty="0" smtClean="0"/>
              <a:t>build competitive advantage</a:t>
            </a:r>
            <a:r>
              <a:rPr lang="en-CA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CA" b="0" dirty="0"/>
              <a:t>C</a:t>
            </a:r>
            <a:r>
              <a:rPr lang="en-CA" b="0" dirty="0" smtClean="0"/>
              <a:t>ustomer expectations</a:t>
            </a:r>
          </a:p>
          <a:p>
            <a:pPr lvl="1">
              <a:buFont typeface="Courier New" pitchFamily="49" charset="0"/>
              <a:buChar char="o"/>
            </a:pPr>
            <a:r>
              <a:rPr lang="en-CA" b="0" dirty="0"/>
              <a:t>T</a:t>
            </a:r>
            <a:r>
              <a:rPr lang="en-CA" b="0" dirty="0" smtClean="0"/>
              <a:t>he impact of delighting and surprising customers</a:t>
            </a:r>
          </a:p>
          <a:p>
            <a:pPr lvl="1">
              <a:buFont typeface="Courier New" pitchFamily="49" charset="0"/>
              <a:buChar char="o"/>
            </a:pPr>
            <a:r>
              <a:rPr lang="en-CA" b="0" dirty="0"/>
              <a:t>T</a:t>
            </a:r>
            <a:r>
              <a:rPr lang="en-CA" b="0" dirty="0" smtClean="0"/>
              <a:t>he influences on the customer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/>
              <a:t>D</a:t>
            </a:r>
            <a:r>
              <a:rPr lang="en-US" b="0" dirty="0" smtClean="0"/>
              <a:t>elivering a consistent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/>
              <a:t>T</a:t>
            </a:r>
            <a:r>
              <a:rPr lang="en-US" b="0" dirty="0" smtClean="0"/>
              <a:t>he role of emotions in customer service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 smtClean="0"/>
              <a:t>Cross-cultural differences in service delivery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/>
              <a:t>G</a:t>
            </a:r>
            <a:r>
              <a:rPr lang="en-US" b="0" dirty="0" smtClean="0"/>
              <a:t>lobal trends in consumer behavior</a:t>
            </a:r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796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91600" cy="6096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Bruce Poon Tip, G </a:t>
            </a:r>
            <a:r>
              <a:rPr lang="en-CA" sz="2800" dirty="0" smtClean="0"/>
              <a:t>Adventures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74420" y="1281766"/>
            <a:ext cx="8039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/>
              <a:t>‘</a:t>
            </a:r>
            <a:r>
              <a:rPr lang="en-US" i="1" dirty="0" smtClean="0"/>
              <a:t>‘….I </a:t>
            </a:r>
            <a:r>
              <a:rPr lang="en-US" i="1" dirty="0"/>
              <a:t>launched G Adventures with the belief that other travelers would share my desire to experience authentic adventures in a responsible and sustainable manner.’</a:t>
            </a:r>
            <a:endParaRPr lang="en-US" sz="900" dirty="0" smtClean="0"/>
          </a:p>
          <a:p>
            <a:r>
              <a:rPr lang="en-CA" dirty="0" smtClean="0"/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4 levels </a:t>
            </a:r>
            <a:r>
              <a:rPr lang="en-CA" dirty="0"/>
              <a:t>of service </a:t>
            </a:r>
            <a:endParaRPr lang="en-CA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‘</a:t>
            </a:r>
            <a:r>
              <a:rPr lang="en-CA" dirty="0"/>
              <a:t>Basic’ </a:t>
            </a:r>
            <a:r>
              <a:rPr lang="en-CA" dirty="0" smtClean="0"/>
              <a:t>- authentic</a:t>
            </a:r>
            <a:r>
              <a:rPr lang="en-CA" dirty="0"/>
              <a:t>, local </a:t>
            </a:r>
            <a:endParaRPr lang="en-CA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‘Standard’ – in </a:t>
            </a:r>
            <a:r>
              <a:rPr lang="en-CA" dirty="0"/>
              <a:t>keeping with </a:t>
            </a:r>
            <a:r>
              <a:rPr lang="en-CA" dirty="0" smtClean="0"/>
              <a:t>destination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‘Comfort</a:t>
            </a:r>
            <a:r>
              <a:rPr lang="en-CA" dirty="0"/>
              <a:t>’ </a:t>
            </a:r>
            <a:r>
              <a:rPr lang="en-CA" dirty="0" smtClean="0"/>
              <a:t>- upgraded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‘</a:t>
            </a:r>
            <a:r>
              <a:rPr lang="en-CA" dirty="0"/>
              <a:t>Superior’ </a:t>
            </a:r>
            <a:r>
              <a:rPr lang="en-CA" dirty="0" smtClean="0"/>
              <a:t>- topnotch</a:t>
            </a:r>
            <a:endParaRPr lang="en-US" dirty="0"/>
          </a:p>
          <a:p>
            <a:r>
              <a:rPr lang="en-CA" dirty="0"/>
              <a:t> 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You </a:t>
            </a:r>
            <a:r>
              <a:rPr lang="en-CA" dirty="0"/>
              <a:t>Only Live Once </a:t>
            </a:r>
            <a:r>
              <a:rPr lang="en-CA" dirty="0" smtClean="0"/>
              <a:t>program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Life-time </a:t>
            </a:r>
            <a:r>
              <a:rPr lang="en-CA" dirty="0" smtClean="0"/>
              <a:t>deposits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Bear-an-Tee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/>
          </a:p>
        </p:txBody>
      </p:sp>
      <p:pic>
        <p:nvPicPr>
          <p:cNvPr id="9218" name="Picture 2" descr="C:\Users\Karen\AppData\Local\Microsoft\Windows\Temporary Internet Files\Content.IE5\ZPNKZ4MU\Photo of Bruce Poon Tip 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48976"/>
            <a:ext cx="2948665" cy="34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6858000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Joe </a:t>
            </a:r>
            <a:r>
              <a:rPr lang="en-US" sz="2800" dirty="0" err="1" smtClean="0"/>
              <a:t>Nevin</a:t>
            </a:r>
            <a:r>
              <a:rPr lang="en-US" sz="2800" dirty="0" smtClean="0"/>
              <a:t> – Bumps for Boomers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983932"/>
            <a:ext cx="7543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/>
              <a:t>Ski For Life</a:t>
            </a:r>
            <a:r>
              <a:rPr lang="en-US" sz="2000" i="1" dirty="0" smtClean="0"/>
              <a:t>™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Senior travel market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Lucrative and unique </a:t>
            </a:r>
            <a:r>
              <a:rPr lang="en-US" dirty="0" smtClean="0"/>
              <a:t>(e.g. not tied to seasonal travel)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Growing - 115 million 50+ </a:t>
            </a:r>
            <a:r>
              <a:rPr lang="en-US" dirty="0"/>
              <a:t>in the US by </a:t>
            </a:r>
            <a:r>
              <a:rPr lang="en-US" dirty="0" smtClean="0"/>
              <a:t>2020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err="1" smtClean="0"/>
              <a:t>Zoomers</a:t>
            </a:r>
            <a:r>
              <a:rPr lang="en-US" dirty="0" smtClean="0"/>
              <a:t> </a:t>
            </a:r>
            <a:r>
              <a:rPr lang="en-US" dirty="0"/>
              <a:t>(boomers - born between 1946 and 1964) with </a:t>
            </a:r>
            <a:r>
              <a:rPr lang="en-US" dirty="0" smtClean="0"/>
              <a:t>zip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Aspen location 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Luxurious resorts (e.g. sidewalks with underground heating)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Tailored training techniques</a:t>
            </a:r>
            <a:endParaRPr lang="en-US" dirty="0"/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Peer groups and age-peer instructors</a:t>
            </a:r>
            <a:endParaRPr lang="en-US" dirty="0"/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Skiers </a:t>
            </a:r>
            <a:r>
              <a:rPr lang="en-US" dirty="0" smtClean="0"/>
              <a:t>grouped </a:t>
            </a:r>
            <a:r>
              <a:rPr lang="en-US" dirty="0"/>
              <a:t>by </a:t>
            </a:r>
            <a:r>
              <a:rPr lang="en-US" dirty="0" smtClean="0"/>
              <a:t>pace</a:t>
            </a:r>
            <a:endParaRPr lang="en-US" dirty="0"/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Best practices</a:t>
            </a:r>
            <a:endParaRPr lang="en-US" dirty="0"/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Personal </a:t>
            </a:r>
            <a:r>
              <a:rPr lang="en-US" dirty="0"/>
              <a:t>touch </a:t>
            </a:r>
            <a:r>
              <a:rPr lang="en-US" dirty="0" smtClean="0"/>
              <a:t>(visit each </a:t>
            </a:r>
            <a:r>
              <a:rPr lang="en-US" dirty="0"/>
              <a:t>group of </a:t>
            </a:r>
            <a:r>
              <a:rPr lang="en-US" dirty="0" smtClean="0"/>
              <a:t>students)</a:t>
            </a:r>
            <a:endParaRPr lang="en-US" b="1" dirty="0"/>
          </a:p>
          <a:p>
            <a:endParaRPr lang="en-US" i="1" dirty="0"/>
          </a:p>
        </p:txBody>
      </p:sp>
      <p:pic>
        <p:nvPicPr>
          <p:cNvPr id="1027" name="Picture 3" descr="C:\Users\Karen\Downloads\Joe Nevin Ch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/>
          <a:stretch/>
        </p:blipFill>
        <p:spPr bwMode="auto">
          <a:xfrm>
            <a:off x="6553200" y="3939652"/>
            <a:ext cx="2209800" cy="27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8077200" cy="1219200"/>
          </a:xfrm>
        </p:spPr>
        <p:txBody>
          <a:bodyPr/>
          <a:lstStyle/>
          <a:p>
            <a:pPr algn="ctr"/>
            <a:r>
              <a:rPr lang="en-US" dirty="0" smtClean="0"/>
              <a:t>Customer expectations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4589" y="990600"/>
            <a:ext cx="7924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Customer expectations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vary within a sector </a:t>
            </a:r>
            <a:r>
              <a:rPr lang="en-CA" sz="2000" dirty="0"/>
              <a:t>(</a:t>
            </a:r>
            <a:r>
              <a:rPr lang="en-CA" sz="2000" dirty="0" err="1"/>
              <a:t>e.g</a:t>
            </a:r>
            <a:r>
              <a:rPr lang="en-CA" sz="2000" dirty="0"/>
              <a:t> </a:t>
            </a:r>
            <a:r>
              <a:rPr lang="en-CA" sz="2000" dirty="0" err="1"/>
              <a:t>EasyJet</a:t>
            </a:r>
            <a:r>
              <a:rPr lang="en-CA" sz="2000" dirty="0"/>
              <a:t> </a:t>
            </a:r>
            <a:r>
              <a:rPr lang="en-CA" sz="2000" dirty="0" smtClean="0"/>
              <a:t>vs. </a:t>
            </a:r>
            <a:r>
              <a:rPr lang="en-CA" sz="2000" dirty="0"/>
              <a:t>Singapore </a:t>
            </a:r>
            <a:r>
              <a:rPr lang="en-CA" sz="2000" dirty="0" smtClean="0"/>
              <a:t>Airlines) 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change </a:t>
            </a:r>
            <a:r>
              <a:rPr lang="en-CA" sz="2000" dirty="0"/>
              <a:t>over </a:t>
            </a:r>
            <a:r>
              <a:rPr lang="en-CA" sz="2000" dirty="0" smtClean="0"/>
              <a:t>time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sz="2000" dirty="0"/>
              <a:t>T</a:t>
            </a:r>
            <a:r>
              <a:rPr lang="en-CA" sz="2000" dirty="0" smtClean="0"/>
              <a:t>hree levels of expected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Desired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Adequate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Predicted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The Zone of Tolerance falls between desired and adequate service </a:t>
            </a:r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3" name="Picture 2" descr="British_Airways_747-400_World_Traveller_cab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7086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1" y="1143000"/>
            <a:ext cx="673634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Factors influencing customer expectations of service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Physical environment </a:t>
            </a:r>
            <a:endParaRPr lang="en-US" sz="2000" dirty="0"/>
          </a:p>
          <a:p>
            <a:pPr marL="914400" lvl="1" indent="-106363"/>
            <a:r>
              <a:rPr lang="en-CA" sz="2000" dirty="0" smtClean="0"/>
              <a:t>	e.g. Ambience, multisensory impact, space </a:t>
            </a:r>
            <a:r>
              <a:rPr lang="en-CA" sz="2000" dirty="0"/>
              <a:t>and </a:t>
            </a:r>
            <a:r>
              <a:rPr lang="en-CA" sz="2000" dirty="0" smtClean="0"/>
              <a:t>function, signs and </a:t>
            </a:r>
            <a:r>
              <a:rPr lang="en-CA" sz="2000" dirty="0"/>
              <a:t>symbols </a:t>
            </a:r>
            <a:endParaRPr lang="en-US" sz="2000" dirty="0"/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Human interaction </a:t>
            </a:r>
            <a:endParaRPr lang="en-US" sz="2000" dirty="0"/>
          </a:p>
          <a:p>
            <a:pPr marL="350838"/>
            <a:r>
              <a:rPr lang="en-CA" sz="2000" dirty="0" smtClean="0"/>
              <a:t>	e.g. Service </a:t>
            </a:r>
            <a:r>
              <a:rPr lang="en-CA" sz="2000" dirty="0"/>
              <a:t>consumption </a:t>
            </a:r>
            <a:r>
              <a:rPr lang="en-CA" sz="2000" dirty="0" smtClean="0"/>
              <a:t>in </a:t>
            </a:r>
            <a:r>
              <a:rPr lang="en-CA" sz="2000" dirty="0"/>
              <a:t>the presence of </a:t>
            </a:r>
            <a:r>
              <a:rPr lang="en-CA" sz="2000" dirty="0" smtClean="0"/>
              <a:t>staff </a:t>
            </a:r>
            <a:br>
              <a:rPr lang="en-CA" sz="2000" dirty="0" smtClean="0"/>
            </a:br>
            <a:r>
              <a:rPr lang="en-CA" sz="2000" dirty="0" smtClean="0"/>
              <a:t>	and other customers</a:t>
            </a:r>
            <a:r>
              <a:rPr lang="en-CA" sz="2000" dirty="0"/>
              <a:t> </a:t>
            </a:r>
            <a:endParaRPr lang="en-CA" sz="2000" dirty="0" smtClean="0"/>
          </a:p>
          <a:p>
            <a:pPr marL="350838"/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Personal characteristics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Cultural differences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Trip-related factors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Social and intellectual needs versus physiological needs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29305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Delighting and surprising customers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013966"/>
            <a:ext cx="8305800" cy="364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Customer delight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Positive affect resulting from unexpected pleasure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Effective for connecting emotionally with </a:t>
            </a:r>
            <a:r>
              <a:rPr lang="en-US" sz="2000" dirty="0" smtClean="0"/>
              <a:t>consumers</a:t>
            </a:r>
            <a:endParaRPr lang="en-US" sz="2000" b="1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Exceeds customers’ expectations to a surprising degree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Surprising customers can build loyalty (e.g. Hyatt Hotels &amp; Resorts)</a:t>
            </a:r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5308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02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Physical environment </a:t>
            </a:r>
            <a:endParaRPr lang="en-US" sz="2000" dirty="0"/>
          </a:p>
          <a:p>
            <a:pPr marL="914400" lvl="1" indent="-106363"/>
            <a:r>
              <a:rPr lang="en-CA" sz="2000" dirty="0" smtClean="0"/>
              <a:t>	e.g. Ambience, multisensory impact, space </a:t>
            </a:r>
            <a:r>
              <a:rPr lang="en-CA" sz="2000" dirty="0"/>
              <a:t>and </a:t>
            </a:r>
            <a:r>
              <a:rPr lang="en-CA" sz="2000" dirty="0" smtClean="0"/>
              <a:t>function, signs and </a:t>
            </a:r>
            <a:r>
              <a:rPr lang="en-CA" sz="2000" dirty="0"/>
              <a:t>symbols </a:t>
            </a:r>
            <a:endParaRPr lang="en-US" sz="2000" dirty="0"/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Human interaction </a:t>
            </a:r>
            <a:endParaRPr lang="en-US" sz="2000" dirty="0"/>
          </a:p>
          <a:p>
            <a:pPr marL="350838"/>
            <a:r>
              <a:rPr lang="en-CA" sz="2000" dirty="0" smtClean="0"/>
              <a:t>	e.g. Service </a:t>
            </a:r>
            <a:r>
              <a:rPr lang="en-CA" sz="2000" dirty="0"/>
              <a:t>consumption </a:t>
            </a:r>
            <a:r>
              <a:rPr lang="en-CA" sz="2000" dirty="0" smtClean="0"/>
              <a:t>in </a:t>
            </a:r>
            <a:r>
              <a:rPr lang="en-CA" sz="2000" dirty="0"/>
              <a:t>the presence of </a:t>
            </a:r>
            <a:r>
              <a:rPr lang="en-CA" sz="2000" dirty="0" smtClean="0"/>
              <a:t>staff </a:t>
            </a:r>
            <a:br>
              <a:rPr lang="en-CA" sz="2000" dirty="0" smtClean="0"/>
            </a:br>
            <a:r>
              <a:rPr lang="en-CA" sz="2000" dirty="0" smtClean="0"/>
              <a:t>	and other customers</a:t>
            </a:r>
            <a:r>
              <a:rPr lang="en-CA" sz="2000" dirty="0"/>
              <a:t> </a:t>
            </a:r>
            <a:endParaRPr lang="en-CA" sz="2000" dirty="0" smtClean="0"/>
          </a:p>
          <a:p>
            <a:pPr marL="350838"/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Personal characteristics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Cultural differences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Trip-related factors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Social and intellectual needs versus physiological needs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1476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862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Blueprint </a:t>
            </a:r>
            <a:r>
              <a:rPr lang="en-US" dirty="0" smtClean="0"/>
              <a:t>for Overnight </a:t>
            </a:r>
            <a:r>
              <a:rPr lang="en-US" dirty="0"/>
              <a:t>Hotel </a:t>
            </a:r>
            <a:r>
              <a:rPr lang="en-US" dirty="0" smtClean="0"/>
              <a:t>Stay</a:t>
            </a:r>
            <a:endParaRPr lang="en-US" dirty="0"/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0" y="990600"/>
            <a:ext cx="8284400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961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587</TotalTime>
  <Words>727</Words>
  <Application>Microsoft Macintosh PowerPoint</Application>
  <PresentationFormat>On-screen Show (4:3)</PresentationFormat>
  <Paragraphs>186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Joe Nevin – Bumps for Boomers</vt:lpstr>
      <vt:lpstr>Customer expectations</vt:lpstr>
      <vt:lpstr>Factors influencing customer expectations of service </vt:lpstr>
      <vt:lpstr>Customer experience</vt:lpstr>
      <vt:lpstr>Delighting and surprising customers</vt:lpstr>
      <vt:lpstr>Customer experience</vt:lpstr>
      <vt:lpstr>Blueprint for Overnight Hotel Stay</vt:lpstr>
      <vt:lpstr>Consistency in customer experience</vt:lpstr>
      <vt:lpstr>Snapshot: Cruise industry responding to changing consumer tastes </vt:lpstr>
      <vt:lpstr>Importance of emotions</vt:lpstr>
      <vt:lpstr>Brand-infused causal loyalty model </vt:lpstr>
      <vt:lpstr>Rational versus emotional motivations</vt:lpstr>
      <vt:lpstr>Impact of rational and emotional motivation across regions</vt:lpstr>
      <vt:lpstr>Impact of rational and emotional motivation on B2C and B2B</vt:lpstr>
      <vt:lpstr>Lovemarks</vt:lpstr>
      <vt:lpstr>Understanding  cross-cultural differences</vt:lpstr>
      <vt:lpstr>Global trends in consumer behavior</vt:lpstr>
      <vt:lpstr>Case Study:  Bruce Poon Tip, G Adventures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202</cp:revision>
  <cp:lastPrinted>1601-01-01T00:00:00Z</cp:lastPrinted>
  <dcterms:created xsi:type="dcterms:W3CDTF">2012-10-22T00:42:01Z</dcterms:created>
  <dcterms:modified xsi:type="dcterms:W3CDTF">2017-08-27T14:26:25Z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